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475" r:id="rId4"/>
    <p:sldId id="399" r:id="rId5"/>
    <p:sldId id="353" r:id="rId6"/>
    <p:sldId id="556" r:id="rId7"/>
    <p:sldId id="558" r:id="rId8"/>
    <p:sldId id="559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591" r:id="rId17"/>
    <p:sldId id="584" r:id="rId18"/>
    <p:sldId id="603" r:id="rId19"/>
    <p:sldId id="608" r:id="rId20"/>
    <p:sldId id="609" r:id="rId21"/>
    <p:sldId id="610" r:id="rId22"/>
    <p:sldId id="560" r:id="rId23"/>
    <p:sldId id="561" r:id="rId24"/>
    <p:sldId id="562" r:id="rId25"/>
    <p:sldId id="564" r:id="rId26"/>
    <p:sldId id="565" r:id="rId27"/>
    <p:sldId id="566" r:id="rId28"/>
    <p:sldId id="585" r:id="rId29"/>
    <p:sldId id="586" r:id="rId30"/>
    <p:sldId id="604" r:id="rId31"/>
    <p:sldId id="595" r:id="rId32"/>
    <p:sldId id="605" r:id="rId33"/>
    <p:sldId id="606" r:id="rId34"/>
    <p:sldId id="567" r:id="rId35"/>
    <p:sldId id="569" r:id="rId36"/>
    <p:sldId id="570" r:id="rId37"/>
    <p:sldId id="572" r:id="rId38"/>
    <p:sldId id="573" r:id="rId39"/>
    <p:sldId id="574" r:id="rId40"/>
    <p:sldId id="577" r:id="rId41"/>
    <p:sldId id="613" r:id="rId42"/>
    <p:sldId id="588" r:id="rId43"/>
    <p:sldId id="611" r:id="rId44"/>
    <p:sldId id="612" r:id="rId45"/>
    <p:sldId id="349" r:id="rId46"/>
    <p:sldId id="614" r:id="rId47"/>
    <p:sldId id="615" r:id="rId48"/>
    <p:sldId id="61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HTML Forms" id="{BC4A3995-4CED-4320-A673-95328C9C809D}">
          <p14:sldIdLst>
            <p14:sldId id="353"/>
          </p14:sldIdLst>
        </p14:section>
        <p14:section name="HTML Form" id="{A0D5FDD3-E304-4821-84B6-16D891ADEFDF}">
          <p14:sldIdLst>
            <p14:sldId id="556"/>
            <p14:sldId id="558"/>
            <p14:sldId id="559"/>
            <p14:sldId id="596"/>
            <p14:sldId id="597"/>
            <p14:sldId id="598"/>
            <p14:sldId id="599"/>
            <p14:sldId id="600"/>
            <p14:sldId id="601"/>
            <p14:sldId id="602"/>
            <p14:sldId id="591"/>
            <p14:sldId id="584"/>
            <p14:sldId id="603"/>
            <p14:sldId id="608"/>
            <p14:sldId id="609"/>
            <p14:sldId id="610"/>
            <p14:sldId id="560"/>
            <p14:sldId id="561"/>
            <p14:sldId id="562"/>
            <p14:sldId id="564"/>
            <p14:sldId id="565"/>
            <p14:sldId id="566"/>
            <p14:sldId id="585"/>
            <p14:sldId id="586"/>
            <p14:sldId id="604"/>
            <p14:sldId id="595"/>
            <p14:sldId id="605"/>
            <p14:sldId id="606"/>
            <p14:sldId id="567"/>
            <p14:sldId id="569"/>
            <p14:sldId id="570"/>
            <p14:sldId id="572"/>
            <p14:sldId id="573"/>
            <p14:sldId id="574"/>
            <p14:sldId id="577"/>
            <p14:sldId id="613"/>
            <p14:sldId id="588"/>
            <p14:sldId id="611"/>
            <p14:sldId id="612"/>
          </p14:sldIdLst>
        </p14:section>
        <p14:section name="Conclusion" id="{10E03AB1-9AA8-4E86-9A64-D741901E50A2}">
          <p14:sldIdLst>
            <p14:sldId id="349"/>
            <p14:sldId id="614"/>
            <p14:sldId id="615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 varScale="1">
        <p:scale>
          <a:sx n="85" d="100"/>
          <a:sy n="85" d="100"/>
        </p:scale>
        <p:origin x="598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12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768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42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769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83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8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9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8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86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Learn/HTML/Forms/Sending_and_retrieving_from_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533400"/>
            <a:ext cx="8305800" cy="1274511"/>
          </a:xfrm>
        </p:spPr>
        <p:txBody>
          <a:bodyPr/>
          <a:lstStyle/>
          <a:p>
            <a:r>
              <a:rPr lang="en-US" dirty="0"/>
              <a:t>HTML Forms and Styling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5485" y="3899940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838051">
            <a:off x="4726387" y="3536135"/>
            <a:ext cx="2362185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Forms</a:t>
            </a:r>
            <a:r>
              <a:rPr lang="bg-BG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/>
            </a:r>
            <a:br>
              <a:rPr lang="bg-BG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and Styling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774099"/>
            <a:ext cx="8305800" cy="1303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Forms, Controls, Fields, Inputs, Submission, Validation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08545">
            <a:off x="6572151" y="3496205"/>
            <a:ext cx="3264436" cy="2527899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3056" t="3056" r="14792" b="3603"/>
          <a:stretch/>
        </p:blipFill>
        <p:spPr>
          <a:xfrm>
            <a:off x="10171855" y="5014468"/>
            <a:ext cx="1027957" cy="1167958"/>
          </a:xfrm>
          <a:prstGeom prst="rect">
            <a:avLst/>
          </a:prstGeom>
        </p:spPr>
      </p:pic>
      <p:pic>
        <p:nvPicPr>
          <p:cNvPr id="19" name="Picture 4" descr="http://www.dos.uci.edu/bso/financial_functions_procedures/forms_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9" y="3519164"/>
            <a:ext cx="1192083" cy="12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97658" y="1338620"/>
            <a:ext cx="108204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src="img/pass.png" alt="pass"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placeholder="*******"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Flat…&lt;/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15" y="2660920"/>
            <a:ext cx="2792683" cy="2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087584"/>
            <a:ext cx="11277600" cy="539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https://fonts.googleapis.com/css?family=Oxygen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'Oxygen',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margin-top: 50px;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&gt; img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border: 5px solid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height: 123px;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2084656"/>
            <a:ext cx="4404177" cy="41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95400"/>
            <a:ext cx="4961483" cy="5087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margin: 50px auto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padding: 50px 60px 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font-size: 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text-align: center;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8213" y="1295399"/>
            <a:ext cx="5410199" cy="5087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form::before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top: -30px;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left: 259px;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height: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68px;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url(img/3.png) no-repeat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'';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468" y="225061"/>
            <a:ext cx="3081320" cy="3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(3)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43000"/>
            <a:ext cx="5562600" cy="53820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.name, 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85%;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43000"/>
            <a:ext cx="52434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#927057;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73" y="198580"/>
            <a:ext cx="239899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(4)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143000"/>
            <a:ext cx="6019800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#fae7b0;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0px 0px 3px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&gt; img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11px; left: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20px; 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151121"/>
            <a:ext cx="4524697" cy="52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 Awesome</a:t>
            </a:r>
            <a:r>
              <a:rPr lang="en-US" dirty="0"/>
              <a:t> for the form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icons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(Font Awesome)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76" y="2667000"/>
            <a:ext cx="6235404" cy="3242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22" y="6135256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0989" y="1066800"/>
            <a:ext cx="1120222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placeholder="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fa-user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type="password"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fa-unlock-alt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aria-hidden=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217051"/>
            <a:ext cx="2486397" cy="25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93812" y="990600"/>
            <a:ext cx="462912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.fa-user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.fa-unlock-alt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6812" y="990600"/>
            <a:ext cx="4457797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78" y="2489093"/>
            <a:ext cx="3591464" cy="41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789151" cy="5570355"/>
          </a:xfrm>
        </p:spPr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background images for the icons</a:t>
            </a:r>
          </a:p>
          <a:p>
            <a:pPr lvl="1"/>
            <a:r>
              <a:rPr lang="en-US" dirty="0"/>
              <a:t>Use CSS from the previous </a:t>
            </a:r>
            <a:r>
              <a:rPr lang="en-GB" dirty="0"/>
              <a:t>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(Background Images)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67" t="6800" r="26667" b="10834"/>
          <a:stretch/>
        </p:blipFill>
        <p:spPr>
          <a:xfrm>
            <a:off x="7383829" y="2514600"/>
            <a:ext cx="41486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34" y="1143000"/>
            <a:ext cx="10725178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HTML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Text Fields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Button</a:t>
            </a:r>
            <a:r>
              <a:rPr lang="bg-BG" sz="3200" dirty="0"/>
              <a:t>, </a:t>
            </a:r>
            <a:r>
              <a:rPr lang="en-US" sz="3200" dirty="0"/>
              <a:t>Checkboxes and Radio Buttons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Select / Option Fields</a:t>
            </a:r>
          </a:p>
          <a:p>
            <a:pPr marL="819096" lvl="1" indent="-514350">
              <a:lnSpc>
                <a:spcPct val="95000"/>
              </a:lnSpc>
            </a:pPr>
            <a:r>
              <a:rPr lang="en-US" sz="3000" dirty="0"/>
              <a:t>Select / Optgroup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Data List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Range and Spinbox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Styling Forms with CSS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56" y="3284368"/>
            <a:ext cx="2438400" cy="314414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94012" y="1753945"/>
            <a:ext cx="3810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932612" y="1753946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932612" y="1058459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&lt;textarea&gt;&lt;/textarea&gt;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2432" y="3021028"/>
            <a:ext cx="423227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51412" y="3021027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4" y="5458956"/>
            <a:ext cx="2152011" cy="543747"/>
          </a:xfrm>
          <a:prstGeom prst="roundRect">
            <a:avLst>
              <a:gd name="adj" fmla="val 7486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90" y="5458956"/>
            <a:ext cx="1038225" cy="542925"/>
          </a:xfrm>
          <a:prstGeom prst="roundRect">
            <a:avLst>
              <a:gd name="adj" fmla="val 7486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48" y="3867119"/>
            <a:ext cx="1128263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252" y="3867119"/>
            <a:ext cx="1939226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026" name="Picture 2" descr="Резултат с изображение за for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858" y="2922755"/>
            <a:ext cx="944364" cy="94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50884" y="1447800"/>
            <a:ext cx="6153127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url(img/pass.png)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url(img/user.png)</a:t>
            </a:r>
          </a:p>
          <a:p>
            <a:pPr marL="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3" y="1180644"/>
            <a:ext cx="4516078" cy="52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Checkboxes</a:t>
            </a:r>
            <a:r>
              <a:rPr lang="en-US" sz="3200" dirty="0"/>
              <a:t>:</a:t>
            </a:r>
            <a:endParaRPr lang="bg-BG" sz="3200" dirty="0"/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Radio buttons </a:t>
            </a:r>
            <a:r>
              <a:rPr lang="en-US" sz="3200" dirty="0"/>
              <a:t>in a group named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3200" dirty="0"/>
              <a:t>":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Only radio button from the group can be selected</a:t>
            </a:r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Checkboxes and Radio Buttons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596303" y="1813704"/>
            <a:ext cx="1094188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name="agree"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value="yes"&gt;I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agree&lt;/p&gt;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596303" y="3613721"/>
            <a:ext cx="10941884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value="2"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value="3"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Munich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value="4"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Madrid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value="5"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682" y="1953683"/>
            <a:ext cx="1631385" cy="586279"/>
          </a:xfrm>
          <a:prstGeom prst="roundRect">
            <a:avLst>
              <a:gd name="adj" fmla="val 620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149" y="3379467"/>
            <a:ext cx="1317172" cy="1765190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3432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9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Drop-down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list: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Multiple-select</a:t>
            </a:r>
            <a:r>
              <a:rPr lang="en-US" dirty="0"/>
              <a:t> list</a:t>
            </a:r>
            <a:endParaRPr lang="en-US" sz="28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/ Option Fields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2775" y="1640919"/>
            <a:ext cx="1104423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1"&gt;Male&lt;/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2"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="selected"&gt;Female&lt;/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3"&gt;Other&lt;/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2775" y="4419600"/>
            <a:ext cx="11044237" cy="21929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name="products"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="multiple"&gt;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value="202"&gt;mouse&lt;/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value="171"&gt;sound speakers&lt;/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value="146"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="selected"&gt;keyboard&lt;/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539852"/>
            <a:ext cx="1545245" cy="1759549"/>
          </a:xfrm>
          <a:prstGeom prst="roundRect">
            <a:avLst>
              <a:gd name="adj" fmla="val 316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4038600"/>
            <a:ext cx="2336643" cy="1548026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2031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/ Optgroup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111" y="1371600"/>
            <a:ext cx="1079669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Swedish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value="volvo"&gt;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Volvo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value="saab"&gt;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Saab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German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value="mercedes"&gt;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Mercedes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value="audi"&gt;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Audi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10128"/>
            <a:ext cx="2785859" cy="329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List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524000"/>
            <a:ext cx="10820398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list="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name="browser"&gt;</a:t>
            </a:r>
            <a:endParaRPr lang="bg-BG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value="Internet Explorer"&gt;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value="Firefox"&gt;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value="Chrome"&gt;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value="Opera"&gt;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value="Safari"&gt;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32" y="3645350"/>
            <a:ext cx="4837112" cy="1959524"/>
          </a:xfrm>
          <a:prstGeom prst="roundRect">
            <a:avLst>
              <a:gd name="adj" fmla="val 15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4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Labels </a:t>
            </a:r>
            <a:r>
              <a:rPr lang="en-US" dirty="0"/>
              <a:t>are associate an explanatory text to a form field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/>
              <a:t>Labels are</a:t>
            </a:r>
            <a:r>
              <a:rPr lang="bg-BG" dirty="0"/>
              <a:t> </a:t>
            </a:r>
            <a:r>
              <a:rPr lang="en-US" dirty="0"/>
              <a:t>both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accessibility</a:t>
            </a:r>
            <a:r>
              <a:rPr lang="en-US" dirty="0"/>
              <a:t> feature</a:t>
            </a:r>
          </a:p>
        </p:txBody>
      </p:sp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Labels</a:t>
            </a:r>
            <a:endParaRPr lang="bg-BG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2" y="2007715"/>
            <a:ext cx="1075132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for="fn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 Name&lt;/label&gt;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id="fn"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placeholder="enter name" 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7" y="1858820"/>
            <a:ext cx="4020256" cy="533400"/>
          </a:xfrm>
          <a:prstGeom prst="roundRect">
            <a:avLst>
              <a:gd name="adj" fmla="val 6710"/>
            </a:avLst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4112488"/>
            <a:ext cx="1075132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&lt;div&gt;Enter &lt;b&gt;last name&lt;/b&gt;:&lt;/div&gt;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type="text"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placeholder="last 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091" y="3962400"/>
            <a:ext cx="3607922" cy="1505527"/>
          </a:xfrm>
          <a:prstGeom prst="roundRect">
            <a:avLst>
              <a:gd name="adj" fmla="val 2904"/>
            </a:avLst>
          </a:prstGeom>
        </p:spPr>
      </p:pic>
    </p:spTree>
    <p:extLst>
      <p:ext uri="{BB962C8B-B14F-4D97-AF65-F5344CB8AC3E}">
        <p14:creationId xmlns:p14="http://schemas.microsoft.com/office/powerpoint/2010/main" val="47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48328"/>
            <a:ext cx="11804822" cy="6014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fieldset&gt;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enclose a group of related form fields:</a:t>
            </a: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Fieldsets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76274" y="1682716"/>
            <a:ext cx="10828338" cy="4829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action="form.php"&gt;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&gt;Customer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legend&gt;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name="quantity"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name="remarks"&gt;&lt;/textarea&gt;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85" y="1847272"/>
            <a:ext cx="2574014" cy="3505200"/>
          </a:xfrm>
          <a:prstGeom prst="roundRect">
            <a:avLst>
              <a:gd name="adj" fmla="val 1197"/>
            </a:avLst>
          </a:prstGeom>
        </p:spPr>
      </p:pic>
    </p:spTree>
    <p:extLst>
      <p:ext uri="{BB962C8B-B14F-4D97-AF65-F5344CB8AC3E}">
        <p14:creationId xmlns:p14="http://schemas.microsoft.com/office/powerpoint/2010/main" val="15427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Contact Form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00842" y="619067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990600"/>
            <a:ext cx="11789151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Contact Form</a:t>
            </a:r>
            <a:r>
              <a:rPr lang="en-US" dirty="0"/>
              <a:t> like the screenshot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4" y="1827716"/>
            <a:ext cx="4783007" cy="4153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21" y="1827716"/>
            <a:ext cx="4790504" cy="41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40118"/>
            <a:ext cx="10820400" cy="5223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720725" indent="-72072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&gt;Contact Form&lt;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&gt;Please fill all the texts…&lt;/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Name:&lt;/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id="name" type="text" name="name" placeholder="Your Full Name"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Email:&lt;/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type="email" name="email" placeholder="Valid Email Address"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62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095705"/>
            <a:ext cx="108204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Your 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&gt;Subject:&lt;/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value="Job Inquiry"&gt;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Job Inquiry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value="General Question"&gt;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General Question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578" y="104851"/>
            <a:ext cx="2932927" cy="19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18464"/>
            <a:ext cx="6019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box-sizing:border-box;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50px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#F7F7F7;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15px 25px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12px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Georgia,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"Times New Roman",serif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1px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 #E4E4E4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80212" y="1118464"/>
            <a:ext cx="48480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0 10px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solid #E4E4E4;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87228" y="1066800"/>
            <a:ext cx="54529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input[type="text"], #email, textarea, select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#DADADA;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35606" y="1066800"/>
            <a:ext cx="5200622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0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15px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resize: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 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</a:t>
            </a:r>
            <a:r>
              <a:rPr lang="en-US" dirty="0" smtClean="0"/>
              <a:t>)</a:t>
            </a:r>
            <a:r>
              <a:rPr lang="bg-BG" dirty="0" smtClean="0"/>
              <a:t> (3)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179944"/>
            <a:ext cx="11277600" cy="521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height: 35px; 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#E27575;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25px 10px 25px;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1px 1px 5px #B6B6B6;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#9E3F3F;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87px;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20" y="1352767"/>
            <a:ext cx="4445933" cy="39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Range / number inputs restricts users to enter only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Additional attributes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become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spinbox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</a:t>
            </a:r>
            <a:r>
              <a:rPr lang="en-US" dirty="0"/>
              <a:t>, depending on the input type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May be displayed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differently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May not work in some browsers</a:t>
            </a:r>
            <a:br>
              <a:rPr lang="en-US" dirty="0"/>
            </a:br>
            <a:r>
              <a:rPr lang="en-US" dirty="0"/>
              <a:t>(shown as normal text-boxes)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and Spinbox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1537" y="3218872"/>
            <a:ext cx="10442574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range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9766412" y="5216058"/>
            <a:ext cx="1662000" cy="1139347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91" y="3124200"/>
            <a:ext cx="2248821" cy="568208"/>
          </a:xfrm>
          <a:prstGeom prst="roundRect">
            <a:avLst>
              <a:gd name="adj" fmla="val 7486"/>
            </a:avLst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7360448" y="5195736"/>
            <a:ext cx="1865621" cy="1119373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13" y="3884172"/>
            <a:ext cx="1219200" cy="637563"/>
          </a:xfrm>
          <a:prstGeom prst="roundRect">
            <a:avLst>
              <a:gd name="adj" fmla="val 7486"/>
            </a:avLst>
          </a:prstGeom>
        </p:spPr>
      </p:pic>
    </p:spTree>
    <p:extLst>
      <p:ext uri="{BB962C8B-B14F-4D97-AF65-F5344CB8AC3E}">
        <p14:creationId xmlns:p14="http://schemas.microsoft.com/office/powerpoint/2010/main" val="15687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&amp; time picker </a:t>
            </a:r>
            <a:r>
              <a:rPr lang="en-US" dirty="0"/>
              <a:t>(combined)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name="backgroundColor"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99" y="1060776"/>
            <a:ext cx="1076325" cy="704850"/>
          </a:xfrm>
          <a:prstGeom prst="roundRect">
            <a:avLst>
              <a:gd name="adj" fmla="val 446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355" y="1066800"/>
            <a:ext cx="2011261" cy="1468263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221764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name="startDate"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2" y="455829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name="arrivalTime"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018" y="4419600"/>
            <a:ext cx="1721593" cy="708076"/>
          </a:xfrm>
          <a:prstGeom prst="roundRect">
            <a:avLst>
              <a:gd name="adj" fmla="val 446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019" y="2678139"/>
            <a:ext cx="1721593" cy="1627000"/>
          </a:xfrm>
          <a:prstGeom prst="roundRect">
            <a:avLst>
              <a:gd name="adj" fmla="val 1429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412" y="593913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name="departure"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datetime-local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726" y="5257800"/>
            <a:ext cx="4207885" cy="719226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86090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year selection</a:t>
            </a:r>
          </a:p>
          <a:p>
            <a:endParaRPr lang="en-US" dirty="0"/>
          </a:p>
          <a:p>
            <a:r>
              <a:rPr lang="en-US" dirty="0"/>
              <a:t>Week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  <a:r>
              <a:rPr lang="en-US" dirty="0"/>
              <a:t> selection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upload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box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name="logo"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4" y="466712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70" y="510713"/>
            <a:ext cx="2487142" cy="1971948"/>
          </a:xfrm>
          <a:prstGeom prst="roundRect">
            <a:avLst>
              <a:gd name="adj" fmla="val 1369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999232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name="searchQuery"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5648602"/>
            <a:ext cx="3048000" cy="592324"/>
          </a:xfrm>
          <a:prstGeom prst="roundRect">
            <a:avLst>
              <a:gd name="adj" fmla="val 5894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70" y="4800600"/>
            <a:ext cx="4301542" cy="504876"/>
          </a:xfrm>
          <a:prstGeom prst="roundRect">
            <a:avLst>
              <a:gd name="adj" fmla="val 5894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8824" y="329709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12" y="2673544"/>
            <a:ext cx="2286000" cy="1746056"/>
          </a:xfrm>
          <a:prstGeom prst="roundRect">
            <a:avLst>
              <a:gd name="adj" fmla="val 1369"/>
            </a:avLst>
          </a:prstGeom>
        </p:spPr>
      </p:pic>
    </p:spTree>
    <p:extLst>
      <p:ext uri="{BB962C8B-B14F-4D97-AF65-F5344CB8AC3E}">
        <p14:creationId xmlns:p14="http://schemas.microsoft.com/office/powerpoint/2010/main" val="29367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2698703"/>
            <a:ext cx="7924800" cy="1568497"/>
          </a:xfrm>
        </p:spPr>
        <p:txBody>
          <a:bodyPr/>
          <a:lstStyle/>
          <a:p>
            <a:r>
              <a:rPr lang="en-US" dirty="0"/>
              <a:t>HTML Forms</a:t>
            </a:r>
            <a:br>
              <a:rPr lang="en-US" dirty="0"/>
            </a:br>
            <a:r>
              <a:rPr lang="en-US" dirty="0"/>
              <a:t>Inputs Fields</a:t>
            </a:r>
          </a:p>
        </p:txBody>
      </p:sp>
      <p:pic>
        <p:nvPicPr>
          <p:cNvPr id="10244" name="Picture 4" descr="input, key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97787">
            <a:off x="2303804" y="4210391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evices, hardware, input, setting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68329">
            <a:off x="8007044" y="709243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evices, input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044" y="4149988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1" y="5064388"/>
            <a:ext cx="1184012" cy="11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.dryicons.com/images/icon_sets/wysiwyg_sapphire/png/128x128/for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02" y="1116362"/>
            <a:ext cx="1371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Autocomplete</a:t>
            </a:r>
          </a:p>
          <a:p>
            <a:pPr lvl="1"/>
            <a:r>
              <a:rPr lang="en-US" dirty="0"/>
              <a:t>Keep the previously typed values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dirty="0"/>
              <a:t> – the field value cannot be changed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Autofocus</a:t>
            </a:r>
          </a:p>
          <a:p>
            <a:pPr lvl="1"/>
            <a:r>
              <a:rPr lang="en-US" dirty="0"/>
              <a:t>The field becomes on focus on page load</a:t>
            </a:r>
          </a:p>
          <a:p>
            <a:pPr lvl="1"/>
            <a:endParaRPr lang="en-US" dirty="0"/>
          </a:p>
          <a:p>
            <a:pPr>
              <a:spcBef>
                <a:spcPts val="18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</a:p>
          <a:p>
            <a:pPr lvl="1"/>
            <a:r>
              <a:rPr lang="en-US" dirty="0"/>
              <a:t>The field is required to be filled / selected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Attributes for All Field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572000"/>
            <a:ext cx="10577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autofocus="autofocus"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96" y="2637535"/>
            <a:ext cx="2635916" cy="943865"/>
          </a:xfrm>
          <a:prstGeom prst="roundRect">
            <a:avLst>
              <a:gd name="adj" fmla="val 2980"/>
            </a:avLst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99412" y="1143000"/>
            <a:ext cx="36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name="fName"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autocomplete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012" y="5356136"/>
            <a:ext cx="650808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required="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true"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36" y="5217036"/>
            <a:ext cx="2881200" cy="739864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24412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985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</a:t>
            </a:r>
            <a:r>
              <a:rPr lang="en-US" dirty="0"/>
              <a:t>– simple validation for emails</a:t>
            </a:r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/>
              <a:t>– validation for URL addresses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Telephone</a:t>
            </a:r>
            <a:r>
              <a:rPr lang="en-US" dirty="0"/>
              <a:t> – validation for phone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with Validation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010228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901475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8981" y="5715000"/>
            <a:ext cx="1051839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716896"/>
            <a:ext cx="3156632" cy="913141"/>
          </a:xfrm>
          <a:prstGeom prst="roundRect">
            <a:avLst>
              <a:gd name="adj" fmla="val 298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60" y="3657513"/>
            <a:ext cx="3148484" cy="1077669"/>
          </a:xfrm>
          <a:prstGeom prst="roundRect">
            <a:avLst>
              <a:gd name="adj" fmla="val 298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60" y="5454348"/>
            <a:ext cx="3148484" cy="607208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42498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controls the order in which form fields and hyperlinks are focused when pressing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 </a:t>
            </a:r>
            <a:r>
              <a:rPr lang="en-US" dirty="0"/>
              <a:t>key</a:t>
            </a: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 Index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2812" y="2438400"/>
            <a:ext cx="990599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name="second"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tabindex="10"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tabindex="5"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3690357"/>
            <a:ext cx="7349213" cy="2801988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14704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Forms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Entering User Data from a Web Page</a:t>
            </a:r>
          </a:p>
        </p:txBody>
      </p:sp>
      <p:pic>
        <p:nvPicPr>
          <p:cNvPr id="3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2" y="914400"/>
            <a:ext cx="6743700" cy="3662528"/>
          </a:xfrm>
          <a:prstGeom prst="roundRect">
            <a:avLst>
              <a:gd name="adj" fmla="val 7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84212" y="620914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19" y="1180626"/>
            <a:ext cx="4201089" cy="4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Widths (HTML)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89012" y="1151121"/>
            <a:ext cx="10210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&gt;Rent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 Vehicles&lt;/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for="name"&gt; Named&lt;/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value="Enter your name" id="name"&gt;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for="select"&gt;Select&lt;/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id="select"&gt;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80&lt;/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90&lt;/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RS 6&lt;/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S8&lt;/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312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</a:t>
            </a:r>
            <a:r>
              <a:rPr lang="en-US" dirty="0" smtClean="0"/>
              <a:t>Widths (HTML) (2)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7084" y="1295400"/>
            <a:ext cx="10827528" cy="27330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for="text"&gt;Message:&lt;/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name="name" id="text"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cols="30" rows="10"&gt;&lt;/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995" y="2543071"/>
            <a:ext cx="4057971" cy="37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Widths (CSS)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79412" y="1295400"/>
            <a:ext cx="5645928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input,select,textarea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middle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#2D2D2D;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word-wrap: break-word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99212" y="1295400"/>
            <a:ext cx="5645928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53" y="3146081"/>
            <a:ext cx="2969512" cy="3414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86" y="2688882"/>
            <a:ext cx="3060976" cy="35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85272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600" dirty="0"/>
              <a:t>HTML Forms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Text Field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Checkboxes and Radio 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Select / Option Fields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26" y="4371209"/>
            <a:ext cx="2530285" cy="1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77887" y="1927485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6412" y="1927485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77888" y="2707957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68886" y="2707956"/>
            <a:ext cx="455952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910" y="3533775"/>
            <a:ext cx="1417185" cy="509301"/>
          </a:xfrm>
          <a:prstGeom prst="roundRect">
            <a:avLst>
              <a:gd name="adj" fmla="val 620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93" y="3533775"/>
            <a:ext cx="1400175" cy="1876425"/>
          </a:xfrm>
          <a:prstGeom prst="roundRect">
            <a:avLst>
              <a:gd name="adj" fmla="val 3167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412" y="4371210"/>
            <a:ext cx="1447800" cy="1648590"/>
          </a:xfrm>
          <a:prstGeom prst="roundRect">
            <a:avLst>
              <a:gd name="adj" fmla="val 3167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12" y="4886325"/>
            <a:ext cx="2286000" cy="1514475"/>
          </a:xfrm>
          <a:prstGeom prst="roundRect">
            <a:avLst>
              <a:gd name="adj" fmla="val 3167"/>
            </a:avLst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263688" y="1178359"/>
            <a:ext cx="81647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method="POST" action="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HTML Forms and Styling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118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34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93277"/>
          </a:xfrm>
        </p:spPr>
        <p:txBody>
          <a:bodyPr>
            <a:normAutofit/>
          </a:bodyPr>
          <a:lstStyle/>
          <a:p>
            <a:r>
              <a:rPr lang="en-US" dirty="0"/>
              <a:t>Create a form block with the 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Forms: Overview</a:t>
            </a:r>
            <a:endParaRPr lang="en-GB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46012" y="3232619"/>
            <a:ext cx="106824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="post"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="path/to/some-script.php"&gt;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 fields come here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type="…" name="…"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744239" y="3818234"/>
            <a:ext cx="3532982" cy="1066800"/>
          </a:xfrm>
          <a:prstGeom prst="wedgeRoundRectCallout">
            <a:avLst>
              <a:gd name="adj1" fmla="val -71582"/>
              <a:gd name="adj2" fmla="val -536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where to send the form data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79812" y="1859249"/>
            <a:ext cx="4884738" cy="1144141"/>
          </a:xfrm>
          <a:prstGeom prst="wedgeRoundRectCallout">
            <a:avLst>
              <a:gd name="adj1" fmla="val -62743"/>
              <a:gd name="adj2" fmla="val 62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how to send form data: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591" y="5461332"/>
            <a:ext cx="1180164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Learn how to send HTML forms: </a:t>
            </a:r>
            <a:r>
              <a:rPr lang="en-US" sz="3200" noProof="1">
                <a:solidFill>
                  <a:prstClr val="white"/>
                </a:solidFill>
                <a:hlinkClick r:id="rId2"/>
              </a:rPr>
              <a:t>https://developer.mozilla.org/</a:t>
            </a:r>
            <a:br>
              <a:rPr lang="en-US" sz="3200" noProof="1">
                <a:solidFill>
                  <a:prstClr val="white"/>
                </a:solidFill>
                <a:hlinkClick r:id="rId2"/>
              </a:rPr>
            </a:br>
            <a:r>
              <a:rPr lang="en-US" sz="3200" noProof="1" smtClean="0">
                <a:solidFill>
                  <a:prstClr val="white"/>
                </a:solidFill>
                <a:hlinkClick r:id="rId2"/>
              </a:rPr>
              <a:t>docs/Learn/HTML/Forms/Sending_and_retrieving_form_dat</a:t>
            </a:r>
            <a:r>
              <a:rPr lang="bg-BG" sz="3200" noProof="1" smtClean="0">
                <a:solidFill>
                  <a:prstClr val="white"/>
                </a:solidFill>
                <a:hlinkClick r:id="rId2"/>
              </a:rPr>
              <a:t>а</a:t>
            </a:r>
            <a:r>
              <a:rPr lang="en-US" sz="3200" noProof="1" smtClean="0">
                <a:solidFill>
                  <a:prstClr val="white"/>
                </a:solidFill>
                <a:hlinkClick r:id="rId2"/>
              </a:rPr>
              <a:t> </a:t>
            </a:r>
            <a:endParaRPr lang="en-US" sz="3200" noProof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Single-line</a:t>
            </a:r>
            <a:r>
              <a:rPr lang="en-US" dirty="0"/>
              <a:t> text input fields:</a:t>
            </a: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text input fields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textarea</a:t>
            </a:r>
            <a:r>
              <a:rPr lang="en-US" dirty="0"/>
              <a:t>):</a:t>
            </a: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input – masks the text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Fields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08012" y="1866030"/>
            <a:ext cx="11049000" cy="569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value="Nakov"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608012" y="3479074"/>
            <a:ext cx="11049000" cy="11458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name="comments"&gt;This is</a:t>
            </a:r>
            <a:b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multi-line text field&lt;/textarea&gt;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3" y="5657011"/>
            <a:ext cx="1104741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name="pass" /&gt;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5" y="1090043"/>
            <a:ext cx="4629316" cy="560450"/>
          </a:xfrm>
          <a:prstGeom prst="roundRect">
            <a:avLst>
              <a:gd name="adj" fmla="val 77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655" y="4888450"/>
            <a:ext cx="3970769" cy="505011"/>
          </a:xfrm>
          <a:prstGeom prst="roundRect">
            <a:avLst>
              <a:gd name="adj" fmla="val 7736"/>
            </a:avLst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01" y="3048000"/>
            <a:ext cx="3570860" cy="884293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10280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4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Reset </a:t>
            </a:r>
            <a:r>
              <a:rPr lang="en-US" sz="3000" dirty="0"/>
              <a:t>button – resets all form fields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Submit </a:t>
            </a:r>
            <a:r>
              <a:rPr lang="en-US" sz="3000" dirty="0"/>
              <a:t>button – sends the form data to the </a:t>
            </a:r>
            <a:r>
              <a:rPr lang="en-US" sz="3000" dirty="0" smtClean="0"/>
              <a:t>server</a:t>
            </a:r>
            <a:endParaRPr lang="en-US" sz="3000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sz="3000" dirty="0"/>
              <a:t>button – </a:t>
            </a:r>
            <a:r>
              <a:rPr lang="en-US" sz="3200" dirty="0"/>
              <a:t>submit button with image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/>
              <a:t>button – no default action, used with JavaScript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Buttons</a:t>
            </a:r>
            <a:endParaRPr lang="bg-BG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60412" y="168828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60412" y="41148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src="go.gif" alt="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Submit"</a:t>
            </a:r>
            <a:r>
              <a:rPr lang="bg-BG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60412" y="5307291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value="click me" /&gt;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2892235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value="Apply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Now"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11" y="1295400"/>
            <a:ext cx="1288931" cy="632306"/>
          </a:xfrm>
          <a:prstGeom prst="roundRect">
            <a:avLst>
              <a:gd name="adj" fmla="val 620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2" y="2482701"/>
            <a:ext cx="1869930" cy="623310"/>
          </a:xfrm>
          <a:prstGeom prst="roundRect">
            <a:avLst>
              <a:gd name="adj" fmla="val 620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2" y="5170967"/>
            <a:ext cx="1295400" cy="504825"/>
          </a:xfrm>
          <a:prstGeom prst="roundRect">
            <a:avLst>
              <a:gd name="adj" fmla="val 6205"/>
            </a:avLst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60412" y="5997259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&gt;Click &lt;b&gt;Me&lt;/b&gt;&lt;/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11" y="5878033"/>
            <a:ext cx="1288931" cy="552399"/>
          </a:xfrm>
          <a:prstGeom prst="roundRect">
            <a:avLst>
              <a:gd name="adj" fmla="val 6205"/>
            </a:avLst>
          </a:prstGeom>
        </p:spPr>
      </p:pic>
      <p:pic>
        <p:nvPicPr>
          <p:cNvPr id="3074" name="Picture 2" descr="http://strengthoutlaw.com/wp-content/uploads/2012/11/go_butto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237" y="3641897"/>
            <a:ext cx="887705" cy="8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5" grpId="0" animBg="1"/>
      <p:bldP spid="1059846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 Form </a:t>
            </a:r>
            <a:r>
              <a:rPr lang="en-US" dirty="0"/>
              <a:t>like the screenshot below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(Images)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172200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886528"/>
            <a:ext cx="8650974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93176" y="1219200"/>
            <a:ext cx="108204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image-container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src="img/image-photo.jpg" alt="photo"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&gt;Flat Business Profile Widget&lt;/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img/user.png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33" y="2685779"/>
            <a:ext cx="2792683" cy="2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9436</TotalTime>
  <Words>3439</Words>
  <Application>Microsoft Office PowerPoint</Application>
  <PresentationFormat>Custom</PresentationFormat>
  <Paragraphs>583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HTML Forms and Styling</vt:lpstr>
      <vt:lpstr>Table of Contents</vt:lpstr>
      <vt:lpstr>Have a Question?</vt:lpstr>
      <vt:lpstr>HTML Forms</vt:lpstr>
      <vt:lpstr>HTML Forms: Overview</vt:lpstr>
      <vt:lpstr>Text Fields</vt:lpstr>
      <vt:lpstr>Buttons</vt:lpstr>
      <vt:lpstr>Problem: Login Form (Images)</vt:lpstr>
      <vt:lpstr>Solution: Login Form (HTML)</vt:lpstr>
      <vt:lpstr>Solution: Login Form (HTML) (2)</vt:lpstr>
      <vt:lpstr>Solution: Login Form (CSS)</vt:lpstr>
      <vt:lpstr>Solution: Login Form (CSS) (2)</vt:lpstr>
      <vt:lpstr>Solution: Login Form (CSS) (3)</vt:lpstr>
      <vt:lpstr>Solution: Login Form (CSS) (4)</vt:lpstr>
      <vt:lpstr>Problem: Login Form (Font Awesome)</vt:lpstr>
      <vt:lpstr>Solution: Login Form (HTML)</vt:lpstr>
      <vt:lpstr>Solution: Login Form (CSS)</vt:lpstr>
      <vt:lpstr>Problem: Login Form (Background Images)</vt:lpstr>
      <vt:lpstr>Solution: Login Form (HTML)</vt:lpstr>
      <vt:lpstr>Solution: Login Form (CSS)</vt:lpstr>
      <vt:lpstr>Checkboxes and Radio Buttons</vt:lpstr>
      <vt:lpstr>Select / Option Fields</vt:lpstr>
      <vt:lpstr>Select / Optgroup</vt:lpstr>
      <vt:lpstr>Data List</vt:lpstr>
      <vt:lpstr>Labels</vt:lpstr>
      <vt:lpstr>Fieldsets</vt:lpstr>
      <vt:lpstr>Problem: Contact Form</vt:lpstr>
      <vt:lpstr>Solution: Contact Form (HTML)</vt:lpstr>
      <vt:lpstr>Solution: Contact Form (HTML) (2)</vt:lpstr>
      <vt:lpstr>Solution: Contact Form (CSS)</vt:lpstr>
      <vt:lpstr>Solution: Contact Form (CSS) (2)</vt:lpstr>
      <vt:lpstr>Solution: Contact Form (CSS) (3)</vt:lpstr>
      <vt:lpstr>Range and Spinbox</vt:lpstr>
      <vt:lpstr>Other Input Types</vt:lpstr>
      <vt:lpstr>Other Input Types (2)</vt:lpstr>
      <vt:lpstr>HTML Forms Inputs Fields</vt:lpstr>
      <vt:lpstr>Field Attributes for All Field Types</vt:lpstr>
      <vt:lpstr>Input Fields with Validation</vt:lpstr>
      <vt:lpstr>Tab Index</vt:lpstr>
      <vt:lpstr>Problem: Arranging the Widths</vt:lpstr>
      <vt:lpstr>Solution: Arranging the Widths (HTML)</vt:lpstr>
      <vt:lpstr>Solution: Arranging the Widths (HTML) (2)</vt:lpstr>
      <vt:lpstr>Solution: Arranging the Widths (CSS)</vt:lpstr>
      <vt:lpstr>Summary</vt:lpstr>
      <vt:lpstr>HTML Forms and Styling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Forms and Styling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Kristiyan Pamidov</cp:lastModifiedBy>
  <cp:revision>701</cp:revision>
  <dcterms:created xsi:type="dcterms:W3CDTF">2014-01-02T17:00:34Z</dcterms:created>
  <dcterms:modified xsi:type="dcterms:W3CDTF">2017-06-16T11:16:12Z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